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1" r:id="rId3"/>
    <p:sldId id="399" r:id="rId4"/>
    <p:sldId id="398" r:id="rId5"/>
    <p:sldId id="396" r:id="rId6"/>
    <p:sldId id="397" r:id="rId7"/>
    <p:sldId id="400" r:id="rId8"/>
    <p:sldId id="395" r:id="rId9"/>
    <p:sldId id="390" r:id="rId10"/>
    <p:sldId id="394" r:id="rId11"/>
    <p:sldId id="393" r:id="rId12"/>
    <p:sldId id="391" r:id="rId13"/>
    <p:sldId id="392" r:id="rId14"/>
    <p:sldId id="366" r:id="rId1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FD7"/>
    <a:srgbClr val="47B7E9"/>
    <a:srgbClr val="57BAD9"/>
    <a:srgbClr val="41EFEF"/>
    <a:srgbClr val="663300"/>
    <a:srgbClr val="99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719"/>
  </p:normalViewPr>
  <p:slideViewPr>
    <p:cSldViewPr snapToGrid="0">
      <p:cViewPr>
        <p:scale>
          <a:sx n="75" d="100"/>
          <a:sy n="75" d="100"/>
        </p:scale>
        <p:origin x="-219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8D8A8-C2FA-441B-952E-108121DD142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EFD8D-F1A6-41C0-A4B7-F4740719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0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6BEA2-0642-4843-AB31-7593163AFCBF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9489-18A6-4439-B379-2AFFA33E6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6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1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5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5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5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9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7A75-3802-4B78-86E5-3F5B31AF080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st.rusada.ru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twitter.com/rusada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3322" y="5204704"/>
            <a:ext cx="9918821" cy="96096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 чистый спорт</a:t>
            </a:r>
            <a:endParaRPr lang="ru-RU" sz="8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263" y="1199552"/>
            <a:ext cx="11064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АССОЦИАЦИЯ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РОССИЙСКОЕ АНТИДОПИНГОВОЕ АГЕНСТВО </a:t>
            </a:r>
            <a:r>
              <a:rPr lang="ru-RU" sz="2000" b="1" dirty="0" smtClean="0">
                <a:solidFill>
                  <a:schemeClr val="tx2"/>
                </a:solidFill>
              </a:rPr>
              <a:t>«</a:t>
            </a:r>
            <a:r>
              <a:rPr lang="ru-RU" sz="2000" b="1" dirty="0">
                <a:solidFill>
                  <a:schemeClr val="tx2"/>
                </a:solidFill>
              </a:rPr>
              <a:t>РУСАДА»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https://afisha.sakh.com/p/events/12665/2017070417440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4769" y="1961978"/>
            <a:ext cx="6228133" cy="3127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4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8344" r="10059" b="16075"/>
          <a:stretch>
            <a:fillRect/>
          </a:stretch>
        </p:blipFill>
        <p:spPr bwMode="auto">
          <a:xfrm>
            <a:off x="1054099" y="1531640"/>
            <a:ext cx="10380395" cy="49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Бесплатный </a:t>
            </a:r>
            <a:r>
              <a:rPr lang="ru-RU" sz="2800" b="1" dirty="0" err="1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онлайн</a:t>
            </a: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 курс для спортсменов и их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 l="9838" t="1157"/>
          <a:stretch>
            <a:fillRect/>
          </a:stretch>
        </p:blipFill>
        <p:spPr bwMode="auto">
          <a:xfrm>
            <a:off x="2146301" y="1503382"/>
            <a:ext cx="8331200" cy="51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Сервер по проверке препаратов: </a:t>
            </a:r>
            <a:r>
              <a:rPr lang="en-US" sz="2800" b="1" dirty="0" smtClean="0">
                <a:solidFill>
                  <a:srgbClr val="00B050"/>
                </a:solidFill>
                <a:latin typeface="Constantia" pitchFamily="18" charset="0"/>
                <a:hlinkClick r:id="rId6"/>
              </a:rPr>
              <a:t>list.rusada.ru</a:t>
            </a:r>
            <a:endParaRPr lang="ru-RU" sz="2800" b="1" dirty="0" smtClean="0" smtId="4294967295">
              <a:solidFill>
                <a:srgbClr val="000090"/>
              </a:solidFill>
              <a:highlight>
                <a:srgbClr val="000000">
                  <a:alpha val="0"/>
                </a:srgbClr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/>
          <a:srcRect l="19318" t="10040" r="22023" b="4504"/>
          <a:stretch>
            <a:fillRect/>
          </a:stretch>
        </p:blipFill>
        <p:spPr bwMode="auto">
          <a:xfrm>
            <a:off x="1606104" y="1730524"/>
            <a:ext cx="5095875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6" cstate="print"/>
          <a:srcRect l="22989" t="15892" r="33591" b="4643"/>
          <a:stretch>
            <a:fillRect/>
          </a:stretch>
        </p:blipFill>
        <p:spPr bwMode="auto">
          <a:xfrm>
            <a:off x="6790680" y="1730524"/>
            <a:ext cx="3751263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Бесплатное мобильное приложение по проверке препаратов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13" name="Рисунок 12" descr="сайт РУСАДА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28700"/>
            <a:ext cx="12192000" cy="6858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РУСАДА в социальных сетях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390651" y="549276"/>
            <a:ext cx="9218083" cy="5688013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СПАСИБО ЗА ВНИМАНИЕ!</a:t>
            </a:r>
            <a:endParaRPr lang="en-US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solidFill>
                <a:schemeClr val="accent1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u="sng" dirty="0">
                <a:solidFill>
                  <a:srgbClr val="00B050"/>
                </a:solidFill>
                <a:latin typeface="Constantia" pitchFamily="18" charset="0"/>
                <a:cs typeface="Arial" charset="0"/>
                <a:hlinkClick r:id="rId2"/>
              </a:rPr>
              <a:t>www.rusada.ru</a:t>
            </a:r>
            <a:endParaRPr lang="ru-RU" sz="2800" b="1" u="sng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rusada@rusada.ru</a:t>
            </a:r>
            <a:endParaRPr lang="ru-RU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>
                <a:latin typeface="Constantia" pitchFamily="18" charset="0"/>
                <a:cs typeface="Arial" charset="0"/>
              </a:rPr>
              <a:t>тел.: 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+7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(495)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788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40 60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Горячая линия: 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8 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(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800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) 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770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03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32</a:t>
            </a:r>
            <a:endParaRPr lang="en-US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ПРОВЕРИТЬ ПРЕПАРАТ: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list.rusada.ru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ОБУЧЕНИЕ: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rusada.triagonal.net</a:t>
            </a:r>
            <a:r>
              <a:rPr lang="ru-RU" sz="280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latin typeface="Constantia" pitchFamily="18" charset="0"/>
                <a:cs typeface="Arial" charset="0"/>
              </a:rPr>
              <a:t>125284</a:t>
            </a:r>
            <a:r>
              <a:rPr lang="ru-RU" sz="2800" dirty="0">
                <a:latin typeface="Constantia" pitchFamily="18" charset="0"/>
                <a:cs typeface="Arial" charset="0"/>
              </a:rPr>
              <a:t>, г. Москва, Беговая ул., д.6А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>
                <a:latin typeface="Constantia" pitchFamily="18" charset="0"/>
                <a:cs typeface="Arial" charset="0"/>
              </a:rPr>
              <a:t/>
            </a:r>
            <a:br>
              <a:rPr lang="en-US" sz="1400" dirty="0">
                <a:latin typeface="Constantia" pitchFamily="18" charset="0"/>
                <a:cs typeface="Arial" charset="0"/>
              </a:rPr>
            </a:br>
            <a:endParaRPr lang="ru-RU" sz="1400" dirty="0"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400" dirty="0">
              <a:latin typeface="Constantia" pitchFamily="18" charset="0"/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600" dirty="0"/>
          </a:p>
        </p:txBody>
      </p:sp>
      <p:pic>
        <p:nvPicPr>
          <p:cNvPr id="31747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567" y="5659439"/>
            <a:ext cx="40428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351" y="5659438"/>
            <a:ext cx="40428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2601" y="5659439"/>
            <a:ext cx="40428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0_c80ca_1a92b012_ori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5917" y="56594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Z:\Отдел реализации образовательных программ\Специалист Конова В.А\907137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257871"/>
            <a:ext cx="3936999" cy="2128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206500"/>
            <a:ext cx="1122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					</a:t>
            </a:r>
            <a:r>
              <a:rPr lang="ru-RU" b="1" dirty="0" smtClean="0">
                <a:solidFill>
                  <a:srgbClr val="002060"/>
                </a:solidFill>
              </a:rPr>
              <a:t>Российское антидопинговое агентство «РУСАДА»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организация, 					призванная противодействовать применению допинга в спорте.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				Деятельность РУСАДА направлена на охрану здоровья 							спортсменов и защиту их права на участие в соревнованиях, 						свободных от допинга.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				Перед агентством стоят задачи по выявлению и предотвращению 					нарушений антидопинговых правил.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	Основными направлениями деятельности РУСАДА являются реализация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	образовательных программ, продвижение здорового и честного спорта,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        	         сотрудничество на национальном и международном уровнях.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                 Основная цель деятельности организации заключена в </a:t>
            </a:r>
            <a:r>
              <a:rPr lang="ru-RU" dirty="0" err="1" smtClean="0">
                <a:solidFill>
                  <a:srgbClr val="002060"/>
                </a:solidFill>
              </a:rPr>
              <a:t>слогане</a:t>
            </a:r>
            <a:r>
              <a:rPr lang="ru-RU" dirty="0" smtClean="0">
                <a:solidFill>
                  <a:srgbClr val="002060"/>
                </a:solidFill>
              </a:rPr>
              <a:t> РУСАДА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			</a:t>
            </a:r>
            <a:r>
              <a:rPr lang="ru-RU" b="1" dirty="0" smtClean="0">
                <a:solidFill>
                  <a:srgbClr val="002060"/>
                </a:solidFill>
              </a:rPr>
              <a:t>«За честный и здоровый спорт!»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25602" name="AutoShape 2" descr="https://cdn1.img.rsport.ru/images/90713/70/9071370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cdn1.img.rsport.ru/images/90713/70/9071370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Последствия допинга</a:t>
            </a:r>
          </a:p>
        </p:txBody>
      </p:sp>
      <p:pic>
        <p:nvPicPr>
          <p:cNvPr id="9" name="Picture 3" descr="Z:\Отдел реализации образовательных программ\Специалист Конова В.А\университеты\РМОУ\картинки\dc4b0c229643387b4818bfbf5710d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228" y="1467246"/>
            <a:ext cx="2784872" cy="1856581"/>
          </a:xfrm>
          <a:prstGeom prst="rect">
            <a:avLst/>
          </a:prstGeom>
          <a:noFill/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32521" y="3302000"/>
            <a:ext cx="3964879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Наносит вред здоровью</a:t>
            </a:r>
          </a:p>
        </p:txBody>
      </p:sp>
      <p:pic>
        <p:nvPicPr>
          <p:cNvPr id="11" name="Picture 1" descr="Z:\Отдел реализации образовательных программ\Специалист Конова В.А\университеты\РМОУ\картинки\dc-Cover-bh4ccjsf3fk4nmo4j7uu5jv3p1-20170728072454.Med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2117" y="1365770"/>
            <a:ext cx="3450084" cy="1932047"/>
          </a:xfrm>
          <a:prstGeom prst="rect">
            <a:avLst/>
          </a:prstGeom>
          <a:noFill/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617521" y="3289300"/>
            <a:ext cx="3964879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Лишает свободы выбора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677721" y="4648200"/>
            <a:ext cx="3406079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2296" indent="0" algn="ctr">
              <a:buNone/>
              <a:defRPr/>
            </a:pPr>
            <a:r>
              <a:rPr lang="ru-RU" sz="26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Переносит идеологию обмана </a:t>
            </a:r>
          </a:p>
          <a:p>
            <a:pPr marL="82296" indent="0" algn="ctr">
              <a:buNone/>
              <a:defRPr/>
            </a:pPr>
            <a:r>
              <a:rPr lang="ru-RU" sz="26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на другие сферы общественной жизни</a:t>
            </a:r>
          </a:p>
        </p:txBody>
      </p:sp>
      <p:pic>
        <p:nvPicPr>
          <p:cNvPr id="23554" name="Picture 2" descr="http://vostok.today/uploads/posts/2016-01/thumbs/1452824168_obman-sudi-v-eao-stoil-devushke-shtraf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9075" y="3987526"/>
            <a:ext cx="4010025" cy="2667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6700" y="1495424"/>
            <a:ext cx="6896100" cy="5172076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Среда и влияние</a:t>
            </a:r>
          </a:p>
        </p:txBody>
      </p:sp>
    </p:spTree>
    <p:extLst>
      <p:ext uri="{BB962C8B-B14F-4D97-AF65-F5344CB8AC3E}">
        <p14:creationId xmlns:p14="http://schemas.microsoft.com/office/powerpoint/2010/main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7800" y="2286000"/>
            <a:ext cx="384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Социологические исследования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показывают, что применение допинга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имеет более широкое распространение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вне спорта.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8194" name="Picture 2" descr="http://www.twinstatesafemeds.org/wp-content/uploads/2015/02/teenagers-from-b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" y="1552369"/>
            <a:ext cx="6969125" cy="4648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5900" y="4699000"/>
            <a:ext cx="4851400" cy="1714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4000" y="1524000"/>
            <a:ext cx="477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Зачастую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спортивное питание и </a:t>
            </a:r>
            <a:r>
              <a:rPr lang="ru-RU" sz="2800" dirty="0" err="1" smtClean="0">
                <a:solidFill>
                  <a:srgbClr val="002060"/>
                </a:solidFill>
              </a:rPr>
              <a:t>БАДы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являются </a:t>
            </a:r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</a:rPr>
              <a:t>дресс-кодом</a:t>
            </a:r>
            <a:r>
              <a:rPr lang="ru-RU" sz="2800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спортивных залах и определенных сообществах в социальных сетях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6146" name="Picture 2" descr="http://photos.demandstudios.com/getty/article/99/79/137471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5317" y="1168400"/>
            <a:ext cx="6372333" cy="530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300" y="4914900"/>
            <a:ext cx="477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РУСАДА НЕ РЕКОМЕНДУЕТ УПОТРЕБЛЕНИЕ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СПОРТИВНОГО ПИТАНИЯ И БАДОВ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Группы риска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92" y="171375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Молодые спортсмены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Подростки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Отдельные виды спорта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i42.woman.ru/womanru/images/article/a/b/img_abe91ed24aebdbc3b9c0bf6f2cb69384_2_700x600.jpg?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9500" y="1247923"/>
            <a:ext cx="2971513" cy="3935779"/>
          </a:xfrm>
          <a:prstGeom prst="rect">
            <a:avLst/>
          </a:prstGeom>
          <a:noFill/>
        </p:spPr>
      </p:pic>
      <p:pic>
        <p:nvPicPr>
          <p:cNvPr id="10" name="Picture 7" descr="http://bodybuilding.k21vek.com/_MF/2-15/2-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0568" y="2306960"/>
            <a:ext cx="3018532" cy="4172485"/>
          </a:xfrm>
          <a:prstGeom prst="rect">
            <a:avLst/>
          </a:prstGeom>
          <a:noFill/>
        </p:spPr>
      </p:pic>
      <p:pic>
        <p:nvPicPr>
          <p:cNvPr id="11" name="Picture 9" descr="http://www.teentor.com/ru/articles/pravila-obschenia-s-neznakomtsami-v-se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367" y="3769218"/>
            <a:ext cx="3977333" cy="2906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76600" y="1117600"/>
            <a:ext cx="5765800" cy="5549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207321" y="1803400"/>
            <a:ext cx="7952680" cy="387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82296" indent="0" algn="ctr">
              <a:buNone/>
              <a:defRPr/>
            </a:pPr>
            <a:r>
              <a:rPr lang="ru-RU" sz="66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Помните!</a:t>
            </a:r>
          </a:p>
          <a:p>
            <a:pPr marL="82296" indent="0" algn="ctr">
              <a:buNone/>
              <a:defRPr/>
            </a:pPr>
            <a:endParaRPr lang="ru-RU" sz="2800" b="1" dirty="0" smtClean="0" smtId="4294967295">
              <a:solidFill>
                <a:schemeClr val="bg1"/>
              </a:solidFill>
              <a:highlight>
                <a:srgbClr val="000000">
                  <a:alpha val="0"/>
                </a:srgbClr>
              </a:highlight>
            </a:endParaRPr>
          </a:p>
          <a:p>
            <a:pPr marL="82296" indent="0" algn="ctr">
              <a:buNone/>
              <a:defRPr/>
            </a:pPr>
            <a:r>
              <a:rPr lang="ru-RU" sz="28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Будет Ваш ребенок </a:t>
            </a:r>
          </a:p>
          <a:p>
            <a:pPr marL="82296" indent="0" algn="ctr">
              <a:buNone/>
              <a:defRPr/>
            </a:pPr>
            <a:r>
              <a:rPr lang="ru-RU" sz="28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принимать </a:t>
            </a:r>
          </a:p>
          <a:p>
            <a:pPr marL="82296" indent="0" algn="ctr">
              <a:buNone/>
              <a:defRPr/>
            </a:pPr>
            <a:r>
              <a:rPr lang="ru-RU" sz="28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запрещенные </a:t>
            </a:r>
          </a:p>
          <a:p>
            <a:pPr marL="82296" indent="0" algn="ctr">
              <a:buNone/>
              <a:defRPr/>
            </a:pPr>
            <a:r>
              <a:rPr lang="ru-RU" sz="28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субстанции или нет, </a:t>
            </a:r>
          </a:p>
          <a:p>
            <a:pPr marL="82296" indent="0" algn="ctr">
              <a:buNone/>
              <a:defRPr/>
            </a:pPr>
            <a:r>
              <a:rPr lang="ru-RU" sz="54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зависит от Вас!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932" y="1307108"/>
            <a:ext cx="3620368" cy="51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Материалы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5000" y="2247900"/>
            <a:ext cx="384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Памятку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можно бесплатно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скачать на сайте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www.rusada.ru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238</Words>
  <Application>Microsoft Office PowerPoint</Application>
  <PresentationFormat>Произвольный</PresentationFormat>
  <Paragraphs>82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За чистый 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Пахноцкая Маргарита Андреевна</dc:creator>
  <cp:lastModifiedBy>Пользователь Windows</cp:lastModifiedBy>
  <cp:revision>244</cp:revision>
  <dcterms:created xsi:type="dcterms:W3CDTF">2017-03-17T08:47:41Z</dcterms:created>
  <dcterms:modified xsi:type="dcterms:W3CDTF">2023-12-15T12:58:27Z</dcterms:modified>
</cp:coreProperties>
</file>